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2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4" r:id="rId2"/>
    <p:sldId id="259" r:id="rId3"/>
    <p:sldId id="265" r:id="rId4"/>
    <p:sldId id="276" r:id="rId5"/>
    <p:sldId id="290" r:id="rId6"/>
    <p:sldId id="278" r:id="rId7"/>
    <p:sldId id="286" r:id="rId8"/>
    <p:sldId id="287" r:id="rId9"/>
    <p:sldId id="267" r:id="rId10"/>
    <p:sldId id="279" r:id="rId11"/>
    <p:sldId id="266" r:id="rId12"/>
    <p:sldId id="273" r:id="rId13"/>
    <p:sldId id="272" r:id="rId14"/>
    <p:sldId id="275" r:id="rId15"/>
    <p:sldId id="291" r:id="rId16"/>
    <p:sldId id="288" r:id="rId17"/>
    <p:sldId id="277" r:id="rId18"/>
    <p:sldId id="268" r:id="rId19"/>
    <p:sldId id="270" r:id="rId20"/>
    <p:sldId id="271" r:id="rId21"/>
    <p:sldId id="269" r:id="rId22"/>
    <p:sldId id="280" r:id="rId23"/>
    <p:sldId id="289" r:id="rId24"/>
    <p:sldId id="281" r:id="rId25"/>
    <p:sldId id="282" r:id="rId26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3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6" autoAdjust="0"/>
    <p:restoredTop sz="94712" autoAdjust="0"/>
  </p:normalViewPr>
  <p:slideViewPr>
    <p:cSldViewPr snapToGrid="0">
      <p:cViewPr varScale="1">
        <p:scale>
          <a:sx n="46" d="100"/>
          <a:sy n="46" d="100"/>
        </p:scale>
        <p:origin x="26" y="1030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8:00.574" idx="11">
    <p:pos x="10" y="10"/>
    <p:text>Folie vielleicht im Overview-Vortrag am Mittwoch?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5:12.044" idx="12">
    <p:pos x="1145" y="1111"/>
    <p:text>Modularity: Frontend is exchangable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5:12.044" idx="12">
    <p:pos x="1145" y="1111"/>
    <p:text>Modularity: Frontend is exchangable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3:40.920" idx="13">
    <p:pos x="5488" y="822"/>
    <p:text>Container ist Example-Processing-Pipeline (Snakemake/Bash-Dings)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9:41.488" idx="16">
    <p:pos x="2471" y="990"/>
    <p:text>Parameterization</p:text>
    <p:extLst mod="1">
      <p:ext uri="{C676402C-5697-4E1C-873F-D02D1690AC5C}">
        <p15:threadingInfo xmlns:p15="http://schemas.microsoft.com/office/powerpoint/2012/main" timeZoneBias="-120"/>
      </p:ext>
    </p:extLst>
  </p:cm>
  <p:cm authorId="2" dt="2022-09-20T16:09:16.734" idx="18">
    <p:pos x="2471" y="1126"/>
    <p:text>Werden gleich noch vorgestellt...</p:text>
    <p:extLst mod="1">
      <p:ext uri="{C676402C-5697-4E1C-873F-D02D1690AC5C}">
        <p15:threadingInfo xmlns:p15="http://schemas.microsoft.com/office/powerpoint/2012/main" timeZoneBias="-120">
          <p15:parentCm authorId="2" idx="16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16:25.605" idx="23">
    <p:pos x="10" y="10"/>
    <p:text>Wie konfiguriere ich das?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16:49.819" idx="24">
    <p:pos x="10" y="146"/>
    <p:text>CT ist Config-File für ViPLab</p:text>
    <p:extLst>
      <p:ext uri="{C676402C-5697-4E1C-873F-D02D1690AC5C}">
        <p15:threadingInfo xmlns:p15="http://schemas.microsoft.com/office/powerpoint/2012/main" timeZoneBias="-120">
          <p15:parentCm authorId="2" idx="23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8:22.104" idx="33">
    <p:pos x="5170" y="152"/>
    <p:text>Alles Open-Source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6:03.242" idx="34">
    <p:pos x="10" y="10"/>
    <p:text>Backend sollte doch remote sein?!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46:37.319" idx="35">
    <p:pos x="10" y="146"/>
    <p:text>aber jetzt Docker-Container?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  <p:cm authorId="2" dt="2022-09-20T16:47:52.398" idx="36">
    <p:pos x="10" y="282"/>
    <p:text>Für Einfachheit und bessere Fehlerbehandlung jetzt alles zusammen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CA0DFE3F-75FC-48E9-BA43-420F2C518C9F}" type="datetime1">
              <a:rPr lang="de-DE" sz="800" smtClean="0"/>
              <a:t>28.09.2022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4F954072-59DE-4C4A-BBA0-FC2DA1EBF468}" type="datetime1">
              <a:rPr lang="de-DE" smtClean="0"/>
              <a:t>28.09.2022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DDDFFB-52B4-40FB-B634-F3F402350451}" type="datetime1">
              <a:rPr lang="de-DE" smtClean="0"/>
              <a:t>28.09.2022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virtualprogramminglab.github.io/documentation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VirtualProgrammingLab/viplab-docker-dev-env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ProgrammingLab/viplab-docker-dev-env" TargetMode="External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irtualprogramminglab.github.io/documentation/user/validation/" TargetMode="External"/><Relationship Id="rId4" Type="http://schemas.openxmlformats.org/officeDocument/2006/relationships/hyperlink" Target="https://virtualprogramminglab.github.io/documentation/developer/computation_template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1FC47F4-C086-46E0-BC37-F3D6AAADB7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499" b="15061"/>
          <a:stretch/>
        </p:blipFill>
        <p:spPr>
          <a:xfrm>
            <a:off x="0" y="1288271"/>
            <a:ext cx="9144000" cy="387665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Web Applications with </a:t>
            </a:r>
            <a:r>
              <a:rPr lang="en-US" dirty="0" err="1"/>
              <a:t>ViPLab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Anett </a:t>
            </a:r>
          </a:p>
          <a:p>
            <a:r>
              <a:rPr lang="de-DE" dirty="0"/>
              <a:t>Seeland,</a:t>
            </a:r>
          </a:p>
          <a:p>
            <a:r>
              <a:rPr lang="de-DE" dirty="0"/>
              <a:t>Katharina </a:t>
            </a:r>
          </a:p>
          <a:p>
            <a:r>
              <a:rPr lang="de-DE" dirty="0"/>
              <a:t>Schulze</a:t>
            </a:r>
          </a:p>
        </p:txBody>
      </p:sp>
    </p:spTree>
    <p:extLst>
      <p:ext uri="{BB962C8B-B14F-4D97-AF65-F5344CB8AC3E}">
        <p14:creationId xmlns:p14="http://schemas.microsoft.com/office/powerpoint/2010/main" val="199811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1DF34C7-65BA-498A-A32F-B26196771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2" t="19597" r="21365" b="21236"/>
          <a:stretch/>
        </p:blipFill>
        <p:spPr>
          <a:xfrm>
            <a:off x="3672724" y="1799318"/>
            <a:ext cx="1644607" cy="11995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Supported Outputs:</a:t>
            </a:r>
          </a:p>
          <a:p>
            <a:pPr lvl="1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1"/>
            <a:r>
              <a:rPr lang="de-DE" dirty="0"/>
              <a:t>Text, JSON</a:t>
            </a:r>
          </a:p>
          <a:p>
            <a:pPr lvl="1"/>
            <a:r>
              <a:rPr lang="de-DE" dirty="0"/>
              <a:t>Uri-list</a:t>
            </a:r>
          </a:p>
          <a:p>
            <a:pPr lvl="1"/>
            <a:r>
              <a:rPr lang="de-DE" dirty="0"/>
              <a:t>CSV-</a:t>
            </a:r>
            <a:r>
              <a:rPr lang="de-DE" dirty="0" err="1"/>
              <a:t>based</a:t>
            </a:r>
            <a:r>
              <a:rPr lang="de-DE" dirty="0"/>
              <a:t> Line-Plots</a:t>
            </a:r>
          </a:p>
          <a:p>
            <a:pPr lvl="1"/>
            <a:r>
              <a:rPr lang="de-DE" dirty="0"/>
              <a:t>Images</a:t>
            </a:r>
          </a:p>
          <a:p>
            <a:pPr lvl="1"/>
            <a:r>
              <a:rPr lang="de-DE" dirty="0" err="1"/>
              <a:t>ViPLab</a:t>
            </a:r>
            <a:r>
              <a:rPr lang="de-DE" dirty="0"/>
              <a:t>-Graphics</a:t>
            </a:r>
          </a:p>
          <a:p>
            <a:pPr lvl="1"/>
            <a:r>
              <a:rPr lang="de-DE" dirty="0"/>
              <a:t>VTK, VTP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989E31-A7A1-4FAD-9F77-8CD55031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9"/>
          <a:stretch/>
        </p:blipFill>
        <p:spPr>
          <a:xfrm>
            <a:off x="3913811" y="688007"/>
            <a:ext cx="3286332" cy="9212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40C208-710C-4A1E-8B45-EE016F1C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31" y="1339285"/>
            <a:ext cx="3358353" cy="9212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F572B3-5B62-451A-BCD7-93946CF4C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9" t="17661" r="3138" b="3930"/>
          <a:stretch/>
        </p:blipFill>
        <p:spPr>
          <a:xfrm>
            <a:off x="5888285" y="2355452"/>
            <a:ext cx="2787399" cy="19317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371A37F-36F3-4901-B56A-C205F048F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48" y="3153569"/>
            <a:ext cx="1780137" cy="1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C1CE72-AEB1-488C-B2CE-818F1FF7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-File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1"/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2"/>
            <a:r>
              <a:rPr lang="de-DE" dirty="0" err="1"/>
              <a:t>Defines</a:t>
            </a:r>
            <a:endParaRPr lang="de-DE" dirty="0"/>
          </a:p>
          <a:p>
            <a:pPr lvl="3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endParaRPr lang="de-DE" dirty="0"/>
          </a:p>
          <a:p>
            <a:pPr lvl="3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4"/>
            <a:r>
              <a:rPr lang="de-DE" dirty="0"/>
              <a:t>Input</a:t>
            </a:r>
          </a:p>
          <a:p>
            <a:pPr lvl="4"/>
            <a:r>
              <a:rPr lang="de-DE" dirty="0"/>
              <a:t>Output </a:t>
            </a:r>
          </a:p>
          <a:p>
            <a:pPr lvl="1"/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2"/>
            <a:r>
              <a:rPr lang="de-DE" dirty="0"/>
              <a:t>Files,</a:t>
            </a:r>
          </a:p>
          <a:p>
            <a:pPr lvl="2"/>
            <a:r>
              <a:rPr lang="de-DE" dirty="0"/>
              <a:t>Parts,</a:t>
            </a:r>
          </a:p>
          <a:p>
            <a:pPr lvl="2"/>
            <a:r>
              <a:rPr lang="de-DE" dirty="0"/>
              <a:t>Access,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Inhaltsplatzhalter 16">
            <a:extLst>
              <a:ext uri="{FF2B5EF4-FFF2-40B4-BE49-F238E27FC236}">
                <a16:creationId xmlns:a16="http://schemas.microsoft.com/office/drawing/2014/main" id="{15745C5B-A61A-4EF1-B0B7-E4E66B756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FEFC89B-3FF8-4FA9-88DA-4877E457B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Files</a:t>
            </a:r>
          </a:p>
          <a:p>
            <a:pPr lvl="1"/>
            <a:r>
              <a:rPr lang="de-DE" dirty="0"/>
              <a:t>E.g.: Code </a:t>
            </a:r>
            <a:r>
              <a:rPr lang="de-DE" dirty="0" err="1"/>
              <a:t>or</a:t>
            </a:r>
            <a:r>
              <a:rPr lang="de-DE" dirty="0"/>
              <a:t> Input-Files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r>
              <a:rPr lang="de-DE" dirty="0"/>
              <a:t>Parts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lvl="1"/>
            <a:r>
              <a:rPr lang="de-DE" dirty="0"/>
              <a:t>Handlebars.js</a:t>
            </a:r>
          </a:p>
          <a:p>
            <a:r>
              <a:rPr lang="de-DE" dirty="0"/>
              <a:t>Access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 visible, </a:t>
            </a:r>
            <a:r>
              <a:rPr lang="de-DE" dirty="0" err="1"/>
              <a:t>modifiable</a:t>
            </a:r>
            <a:r>
              <a:rPr lang="de-DE" dirty="0"/>
              <a:t>, invisible, </a:t>
            </a:r>
            <a:r>
              <a:rPr lang="de-DE" dirty="0" err="1"/>
              <a:t>template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C70ECDF-929E-4EA5-8267-39CF7811E7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5641" y="1731221"/>
            <a:ext cx="3460359" cy="302992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18CDB28-526E-448D-9313-68B8A19A880F}"/>
              </a:ext>
            </a:extLst>
          </p:cNvPr>
          <p:cNvSpPr/>
          <p:nvPr/>
        </p:nvSpPr>
        <p:spPr>
          <a:xfrm>
            <a:off x="5215641" y="1739743"/>
            <a:ext cx="3460359" cy="4128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0ADE429-D2C9-4752-8764-4FC747F4B8FB}"/>
              </a:ext>
            </a:extLst>
          </p:cNvPr>
          <p:cNvSpPr/>
          <p:nvPr/>
        </p:nvSpPr>
        <p:spPr>
          <a:xfrm>
            <a:off x="5215641" y="2333154"/>
            <a:ext cx="3460359" cy="242799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FC0BF70-0AAB-47ED-B6E7-2A13648ACE7A}"/>
              </a:ext>
            </a:extLst>
          </p:cNvPr>
          <p:cNvSpPr/>
          <p:nvPr/>
        </p:nvSpPr>
        <p:spPr>
          <a:xfrm>
            <a:off x="5178739" y="1696266"/>
            <a:ext cx="3524953" cy="309983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6" name="Inhaltsplatzhalter 16">
            <a:extLst>
              <a:ext uri="{FF2B5EF4-FFF2-40B4-BE49-F238E27FC236}">
                <a16:creationId xmlns:a16="http://schemas.microsoft.com/office/drawing/2014/main" id="{78699A3C-5227-4048-92B5-49FC6F774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split</a:t>
            </a:r>
            <a:r>
              <a:rPr lang="de-DE" dirty="0"/>
              <a:t> Files in </a:t>
            </a:r>
            <a:r>
              <a:rPr lang="de-DE" dirty="0" err="1"/>
              <a:t>several</a:t>
            </a:r>
            <a:r>
              <a:rPr lang="de-DE" dirty="0"/>
              <a:t> Parts? - Access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Situation: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Code</a:t>
            </a:r>
          </a:p>
          <a:p>
            <a:pPr lvl="1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hide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not relevant                                 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?</a:t>
            </a:r>
          </a:p>
          <a:p>
            <a:pPr lvl="2"/>
            <a:r>
              <a:rPr lang="de-DE" dirty="0"/>
              <a:t>Invisible</a:t>
            </a:r>
          </a:p>
          <a:p>
            <a:pPr lvl="1"/>
            <a:r>
              <a:rPr lang="de-DE" dirty="0"/>
              <a:t>But at </a:t>
            </a:r>
            <a:r>
              <a:rPr lang="de-DE" dirty="0" err="1"/>
              <a:t>the</a:t>
            </a:r>
            <a:r>
              <a:rPr lang="de-DE" dirty="0"/>
              <a:t> same time,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/>
              <a:t>Visible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 err="1"/>
              <a:t>Modifiable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(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code),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error-proneness</a:t>
            </a:r>
            <a:r>
              <a:rPr lang="de-DE" dirty="0"/>
              <a:t>,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perform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form-elements?</a:t>
            </a:r>
          </a:p>
          <a:p>
            <a:pPr lvl="2"/>
            <a:r>
              <a:rPr lang="de-DE" dirty="0" err="1"/>
              <a:t>template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Inhaltsplatzhalter 16">
            <a:extLst>
              <a:ext uri="{FF2B5EF4-FFF2-40B4-BE49-F238E27FC236}">
                <a16:creationId xmlns:a16="http://schemas.microsoft.com/office/drawing/2014/main" id="{5363A65E-03C6-485D-B2AC-B47A4603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Parts – Access: </a:t>
            </a:r>
            <a:r>
              <a:rPr lang="de-DE" dirty="0" err="1"/>
              <a:t>template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8661E77-CE22-4EE8-BE05-169F1A81A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5" y="1345422"/>
            <a:ext cx="3960000" cy="3467414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C9E23DC-CAE7-4168-9D86-33FEF78932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7277" y="1657938"/>
            <a:ext cx="3959225" cy="3154898"/>
          </a:xfrm>
        </p:spPr>
      </p:pic>
      <p:pic>
        <p:nvPicPr>
          <p:cNvPr id="13" name="Inhaltsplatzhalter 16">
            <a:extLst>
              <a:ext uri="{FF2B5EF4-FFF2-40B4-BE49-F238E27FC236}">
                <a16:creationId xmlns:a16="http://schemas.microsoft.com/office/drawing/2014/main" id="{E23A7096-D1E3-4B04-9B0E-2991BE50F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Parts – Access: </a:t>
            </a:r>
            <a:r>
              <a:rPr lang="de-DE" dirty="0" err="1"/>
              <a:t>template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8661E77-CE22-4EE8-BE05-169F1A81A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25" y="1345422"/>
            <a:ext cx="3960000" cy="3467414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C9E23DC-CAE7-4168-9D86-33FEF78932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069464" y="1071073"/>
            <a:ext cx="5040000" cy="4016111"/>
          </a:xfrm>
        </p:spPr>
      </p:pic>
      <p:pic>
        <p:nvPicPr>
          <p:cNvPr id="13" name="Inhaltsplatzhalter 16">
            <a:extLst>
              <a:ext uri="{FF2B5EF4-FFF2-40B4-BE49-F238E27FC236}">
                <a16:creationId xmlns:a16="http://schemas.microsoft.com/office/drawing/2014/main" id="{E23A7096-D1E3-4B04-9B0E-2991BE50F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0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612FF-D913-4C74-9866-E98B37B1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D71E6AA-715D-422E-8C71-83B9BFE87E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Message Contents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6AE43B-E561-4CD1-8DDB-5FDF33B5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pPr lvl="1"/>
            <a:r>
              <a:rPr lang="de-DE" dirty="0" err="1"/>
              <a:t>Filled</a:t>
            </a:r>
            <a:r>
              <a:rPr lang="de-DE" dirty="0"/>
              <a:t> in </a:t>
            </a:r>
            <a:r>
              <a:rPr lang="de-DE" dirty="0" err="1"/>
              <a:t>Computation</a:t>
            </a:r>
            <a:r>
              <a:rPr lang="de-DE" dirty="0"/>
              <a:t>                                                                                           Template</a:t>
            </a:r>
          </a:p>
          <a:p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/>
              <a:t>Input </a:t>
            </a:r>
            <a:r>
              <a:rPr lang="de-DE" dirty="0" err="1"/>
              <a:t>for</a:t>
            </a:r>
            <a:r>
              <a:rPr lang="de-DE" dirty="0"/>
              <a:t> Backend</a:t>
            </a:r>
          </a:p>
          <a:p>
            <a:pPr lvl="1"/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Template and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 err="1"/>
              <a:t>Contains</a:t>
            </a:r>
            <a:endParaRPr lang="de-DE" dirty="0"/>
          </a:p>
          <a:p>
            <a:pPr lvl="2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2"/>
            <a:r>
              <a:rPr lang="de-DE" dirty="0" err="1"/>
              <a:t>Artifacts</a:t>
            </a:r>
            <a:r>
              <a:rPr lang="de-DE" dirty="0"/>
              <a:t> (e.g. Images, CSVs, VTKs, …)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A1E8E7-D24D-4738-8759-CDF0B5461A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61B05C5-FF8C-46E3-801B-DFC85508B3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945703D-7F67-4133-B4CD-71757A1C8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Inhaltsplatzhalter 16">
            <a:extLst>
              <a:ext uri="{FF2B5EF4-FFF2-40B4-BE49-F238E27FC236}">
                <a16:creationId xmlns:a16="http://schemas.microsoft.com/office/drawing/2014/main" id="{E20C2888-FAA5-47BB-A18C-C8E01CA6B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41424" r="27212" b="42356"/>
          <a:stretch/>
        </p:blipFill>
        <p:spPr>
          <a:xfrm>
            <a:off x="3089119" y="576000"/>
            <a:ext cx="5623081" cy="104797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6D753B9-B172-47CA-BD0A-11DD0A6FF8F0}"/>
              </a:ext>
            </a:extLst>
          </p:cNvPr>
          <p:cNvSpPr/>
          <p:nvPr/>
        </p:nvSpPr>
        <p:spPr>
          <a:xfrm>
            <a:off x="4572000" y="1166404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1CD1E59-BF87-42A9-9EB5-01D18C0EE1CC}"/>
              </a:ext>
            </a:extLst>
          </p:cNvPr>
          <p:cNvSpPr/>
          <p:nvPr/>
        </p:nvSpPr>
        <p:spPr>
          <a:xfrm>
            <a:off x="3990340" y="1262380"/>
            <a:ext cx="492760" cy="320040"/>
          </a:xfrm>
          <a:prstGeom prst="rect">
            <a:avLst/>
          </a:prstGeom>
          <a:solidFill>
            <a:srgbClr val="F7CDCC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C7D39-37D1-4D16-8505-6B70AA58C050}"/>
              </a:ext>
            </a:extLst>
          </p:cNvPr>
          <p:cNvSpPr/>
          <p:nvPr/>
        </p:nvSpPr>
        <p:spPr>
          <a:xfrm>
            <a:off x="6680520" y="1173082"/>
            <a:ext cx="506095" cy="318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4C6380-6080-4C19-B6D3-56A9C087D59A}"/>
              </a:ext>
            </a:extLst>
          </p:cNvPr>
          <p:cNvSpPr/>
          <p:nvPr/>
        </p:nvSpPr>
        <p:spPr>
          <a:xfrm>
            <a:off x="6680199" y="411998"/>
            <a:ext cx="525780" cy="284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5666873-9655-4617-8E43-C1105FECB6CA}"/>
              </a:ext>
            </a:extLst>
          </p:cNvPr>
          <p:cNvSpPr/>
          <p:nvPr/>
        </p:nvSpPr>
        <p:spPr>
          <a:xfrm flipH="1">
            <a:off x="6923725" y="1004588"/>
            <a:ext cx="49527" cy="8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1D6166-708D-4F78-AD2F-315A57FF79E2}"/>
              </a:ext>
            </a:extLst>
          </p:cNvPr>
          <p:cNvSpPr/>
          <p:nvPr/>
        </p:nvSpPr>
        <p:spPr>
          <a:xfrm flipH="1">
            <a:off x="6932294" y="1103800"/>
            <a:ext cx="49526" cy="7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9A4840-363C-4661-961F-5D1BDDA79E83}"/>
              </a:ext>
            </a:extLst>
          </p:cNvPr>
          <p:cNvSpPr/>
          <p:nvPr/>
        </p:nvSpPr>
        <p:spPr>
          <a:xfrm>
            <a:off x="6660835" y="694226"/>
            <a:ext cx="525780" cy="31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7AF1A96-7FDA-4F58-AD1E-6DC4C7AFF633}"/>
              </a:ext>
            </a:extLst>
          </p:cNvPr>
          <p:cNvSpPr/>
          <p:nvPr/>
        </p:nvSpPr>
        <p:spPr>
          <a:xfrm flipH="1">
            <a:off x="6936104" y="1485899"/>
            <a:ext cx="49528" cy="14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FD5104A-726E-408A-AB8C-27905EFA3D24}"/>
              </a:ext>
            </a:extLst>
          </p:cNvPr>
          <p:cNvSpPr/>
          <p:nvPr/>
        </p:nvSpPr>
        <p:spPr>
          <a:xfrm>
            <a:off x="4561606" y="646447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343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10" name="Inhaltsplatzhalter 9">
            <a:hlinkClick r:id="rId2"/>
            <a:extLst>
              <a:ext uri="{FF2B5EF4-FFF2-40B4-BE49-F238E27FC236}">
                <a16:creationId xmlns:a16="http://schemas.microsoft.com/office/drawing/2014/main" id="{3CA97B18-B02A-4C05-9D44-19BA9EA1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01" y="935553"/>
            <a:ext cx="8244199" cy="385829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7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1C36E-3A62-4C98-9E31-14DA5CDA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6595DC5-6A41-4089-9091-6CE33A13B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Example-Application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5A81FB-2205-4D8D-823B-12B8F7BA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EC69FC1-62DC-4A01-9D01-EDF67B20F02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78724" y="1008000"/>
            <a:ext cx="4333475" cy="215233"/>
          </a:xfrm>
        </p:spPr>
        <p:txBody>
          <a:bodyPr/>
          <a:lstStyle/>
          <a:p>
            <a:r>
              <a:rPr lang="de-DE" dirty="0"/>
              <a:t>Output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96AC15-DF1F-4AD8-856A-7B11137655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372747-AEAB-4BE9-9554-B9C321646C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A9E7AD-AF9E-4994-97C4-32F9822BB2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1B32FA78-857D-46DD-94CD-72CF576C3BB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6797" t="18031" r="18865" b="6637"/>
          <a:stretch/>
        </p:blipFill>
        <p:spPr>
          <a:xfrm>
            <a:off x="6675745" y="1553307"/>
            <a:ext cx="2036454" cy="1412061"/>
          </a:xfrm>
        </p:spPr>
      </p:pic>
      <p:graphicFrame>
        <p:nvGraphicFramePr>
          <p:cNvPr id="24" name="Objekt 23">
            <a:extLst>
              <a:ext uri="{FF2B5EF4-FFF2-40B4-BE49-F238E27FC236}">
                <a16:creationId xmlns:a16="http://schemas.microsoft.com/office/drawing/2014/main" id="{BB0B6B85-70C4-4959-AE68-DBCECFAD6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81967"/>
              </p:ext>
            </p:extLst>
          </p:nvPr>
        </p:nvGraphicFramePr>
        <p:xfrm>
          <a:off x="6670255" y="3133108"/>
          <a:ext cx="2041944" cy="139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4" imgW="1954264" imgH="1337203" progId="Acrobat.Document.DC">
                  <p:embed/>
                </p:oleObj>
              </mc:Choice>
              <mc:Fallback>
                <p:oleObj name="Acrobat Document" r:id="rId4" imgW="1954264" imgH="133720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0255" y="3133108"/>
                        <a:ext cx="2041944" cy="139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2E02990B-234E-4246-AA65-B234B945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724" y="1569642"/>
            <a:ext cx="2248358" cy="29601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46D2B10-A26A-49E3-88FA-1E0DE3AF51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05" b="-1"/>
          <a:stretch/>
        </p:blipFill>
        <p:spPr>
          <a:xfrm>
            <a:off x="2511389" y="1244683"/>
            <a:ext cx="1507555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EE01DA2-857F-455F-BF62-C7A59B17E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5" y="1671986"/>
            <a:ext cx="3552219" cy="2755460"/>
          </a:xfrm>
          <a:prstGeom prst="rect">
            <a:avLst/>
          </a:prstGeom>
        </p:spPr>
      </p:pic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3A85D5F2-9110-4BDA-A9B4-FC18A056342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122170" y="1378033"/>
            <a:ext cx="389219" cy="3469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9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19459-0369-48BB-AF50-74FCC710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BB9A98-70F6-498D-A0A3-657157C20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Computation</a:t>
            </a:r>
            <a:r>
              <a:rPr lang="de-DE" dirty="0"/>
              <a:t> Template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9F83A8-E9FA-439C-964C-A47D020E16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55DC33-D176-4BDE-968B-B9442AF1B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85E82-9FCE-4F0E-B9CE-BB0389F58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3278F37-8988-4A4F-A7FF-0D8DF38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00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228375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  <a:p>
            <a:r>
              <a:rPr lang="de-DE" dirty="0" err="1"/>
              <a:t>Configuration</a:t>
            </a:r>
            <a:endParaRPr lang="de-DE" dirty="0"/>
          </a:p>
          <a:p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Tutorial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E9739-AA1C-4FA9-A002-6646814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48AD09-A409-480D-A8DE-4A74AE734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8CD5C-A7C6-47DA-9B86-81ED5AA4A0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AB5368-D0B6-4AAA-A077-21F4E80EC4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D79CD8-9E63-4DDF-8792-125C3917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24CF44A-CD31-4A8F-87BE-C915F078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204" y="1008063"/>
            <a:ext cx="5341592" cy="3896815"/>
          </a:xfrm>
        </p:spPr>
      </p:pic>
    </p:spTree>
    <p:extLst>
      <p:ext uri="{BB962C8B-B14F-4D97-AF65-F5344CB8AC3E}">
        <p14:creationId xmlns:p14="http://schemas.microsoft.com/office/powerpoint/2010/main" val="272642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398F07B-3475-4330-BD96-4F2CCCDCA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353755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8596801-5432-447C-9FB5-F8153BBBC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5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604AE0-3380-453D-858E-D46DF321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endParaRPr lang="de-DE" dirty="0"/>
          </a:p>
          <a:p>
            <a:pPr lvl="1"/>
            <a:r>
              <a:rPr lang="de-DE" dirty="0"/>
              <a:t>Docker and Docker </a:t>
            </a:r>
            <a:r>
              <a:rPr lang="de-DE" dirty="0" err="1"/>
              <a:t>Compose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Generate JSON Web Keys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ghcr.io/legion2/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json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-web-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key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jwk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-t RSA -s 2048 -S -p -i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mykeyid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de-DE" dirty="0"/>
              <a:t>Copy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jwks.json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and </a:t>
            </a:r>
            <a:r>
              <a:rPr lang="de-DE" dirty="0" err="1">
                <a:latin typeface="Consolas" panose="020B0609020204030204" pitchFamily="49" charset="0"/>
              </a:rPr>
              <a:t>jwks.private.json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Rebuild</a:t>
            </a:r>
            <a:r>
              <a:rPr lang="de-DE" dirty="0"/>
              <a:t> Docker Images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standalone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s3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build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3: Run </a:t>
            </a:r>
            <a:r>
              <a:rPr lang="de-DE" dirty="0" err="1"/>
              <a:t>Application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standalone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s3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up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05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D8A37-6FF6-45BC-9452-45125AFC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72102F-BDEC-4773-BEAD-E51AC322D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E630D3-BF34-4658-88BF-597F31EB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ViPLab</a:t>
            </a:r>
            <a:r>
              <a:rPr lang="de-DE" dirty="0"/>
              <a:t>-GitHub-</a:t>
            </a:r>
            <a:r>
              <a:rPr lang="de-DE" dirty="0" err="1"/>
              <a:t>Organization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https://github.com/VirtualProgrammingLab</a:t>
            </a:r>
            <a:endParaRPr lang="de-DE" dirty="0"/>
          </a:p>
          <a:p>
            <a:r>
              <a:rPr lang="de-DE" dirty="0" err="1"/>
              <a:t>ViPLab</a:t>
            </a:r>
            <a:r>
              <a:rPr lang="de-DE" dirty="0"/>
              <a:t>-Docker-Development-Environment</a:t>
            </a:r>
          </a:p>
          <a:p>
            <a:pPr lvl="1"/>
            <a:r>
              <a:rPr lang="de-DE" dirty="0">
                <a:hlinkClick r:id="rId3"/>
              </a:rPr>
              <a:t>https://github.com/VirtualProgrammingLab/viplab-docker-dev-env</a:t>
            </a:r>
            <a:endParaRPr lang="de-DE" dirty="0"/>
          </a:p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>
                <a:hlinkClick r:id="rId4"/>
              </a:rPr>
              <a:t>https://virtualprogramminglab.github.io/documentation/developer/computation_template/</a:t>
            </a:r>
            <a:r>
              <a:rPr lang="de-DE" dirty="0"/>
              <a:t> </a:t>
            </a:r>
          </a:p>
          <a:p>
            <a:r>
              <a:rPr lang="de-DE" dirty="0"/>
              <a:t>Most Common Validation Errors</a:t>
            </a:r>
          </a:p>
          <a:p>
            <a:pPr lvl="1"/>
            <a:r>
              <a:rPr lang="de-DE" dirty="0">
                <a:hlinkClick r:id="rId5"/>
              </a:rPr>
              <a:t>https://virtualprogramminglab.github.io/documentation/user/validation/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0FD6-2577-447B-B2FC-36D8C77962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D7D646-41D0-49C9-9653-30DBBEA096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6310DC-5681-424D-A9F1-6F611A8A17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6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B4524-9BB9-4E25-AC41-A2451B53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 &amp; Solutions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97A93-55B9-4CFE-B0DB-0F2A98BA8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F8990A-DB48-4FBA-8BDF-EDB16CFD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CA37B5-74DC-40EE-9CF0-8F2A0962DB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9FCF1-7FBF-4F8E-8FFD-E57CAD3D4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1B3636-A3E7-44C0-A3F1-F85CC9059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9A5639-70DF-4E4C-8FDF-548C14AC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  <a:p>
            <a:r>
              <a:rPr lang="de-DE" dirty="0"/>
              <a:t>Browser-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Environment</a:t>
            </a:r>
          </a:p>
          <a:p>
            <a:r>
              <a:rPr lang="de-DE" dirty="0"/>
              <a:t>Goals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(IDEs, …),</a:t>
            </a:r>
          </a:p>
          <a:p>
            <a:pPr lvl="1"/>
            <a:r>
              <a:rPr lang="de-DE" dirty="0"/>
              <a:t>Code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Feedback via </a:t>
            </a:r>
            <a:r>
              <a:rPr lang="de-DE" dirty="0" err="1"/>
              <a:t>browser</a:t>
            </a:r>
            <a:r>
              <a:rPr lang="de-DE" dirty="0"/>
              <a:t>, …</a:t>
            </a:r>
          </a:p>
          <a:p>
            <a:r>
              <a:rPr lang="de-DE" dirty="0" err="1"/>
              <a:t>History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in 2009</a:t>
            </a:r>
          </a:p>
          <a:p>
            <a:pPr lvl="1"/>
            <a:r>
              <a:rPr lang="de-DE" dirty="0"/>
              <a:t>Integrated </a:t>
            </a:r>
            <a:r>
              <a:rPr lang="de-DE" dirty="0" err="1"/>
              <a:t>into</a:t>
            </a:r>
            <a:r>
              <a:rPr lang="de-DE" dirty="0"/>
              <a:t> eLearning Infrastructure (ILIAS)</a:t>
            </a:r>
          </a:p>
          <a:p>
            <a:pPr lvl="1"/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8DCFF4F-6F2F-4D13-8278-890F33B3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63" y="2093704"/>
            <a:ext cx="3500437" cy="2625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6A1F59-7623-4834-8A9B-6A1C20727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" t="18728" r="6035" b="18852"/>
          <a:stretch/>
        </p:blipFill>
        <p:spPr>
          <a:xfrm>
            <a:off x="7037466" y="909452"/>
            <a:ext cx="1674734" cy="11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33BC42B3-274D-4182-9FEF-E7CC73C5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402" y="144189"/>
            <a:ext cx="5801196" cy="4851834"/>
          </a:xfrm>
        </p:spPr>
      </p:pic>
    </p:spTree>
    <p:extLst>
      <p:ext uri="{BB962C8B-B14F-4D97-AF65-F5344CB8AC3E}">
        <p14:creationId xmlns:p14="http://schemas.microsoft.com/office/powerpoint/2010/main" val="126226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33BC42B3-274D-4182-9FEF-E7CC73C5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092" y="-2697259"/>
            <a:ext cx="12600000" cy="10538018"/>
          </a:xfrm>
        </p:spPr>
      </p:pic>
    </p:spTree>
    <p:extLst>
      <p:ext uri="{BB962C8B-B14F-4D97-AF65-F5344CB8AC3E}">
        <p14:creationId xmlns:p14="http://schemas.microsoft.com/office/powerpoint/2010/main" val="452147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825" y="145350"/>
            <a:ext cx="5802351" cy="48528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5" y="2411310"/>
            <a:ext cx="473711" cy="4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D0D4869-FF94-4EAC-B34E-3EF2C2F2E705}"/>
              </a:ext>
            </a:extLst>
          </p:cNvPr>
          <p:cNvSpPr txBox="1"/>
          <p:nvPr/>
        </p:nvSpPr>
        <p:spPr>
          <a:xfrm>
            <a:off x="4814281" y="1937505"/>
            <a:ext cx="3431890" cy="1268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does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user</a:t>
            </a:r>
            <a:r>
              <a:rPr lang="de-DE" sz="3600" dirty="0"/>
              <a:t> </a:t>
            </a:r>
            <a:r>
              <a:rPr lang="de-DE" sz="3600" dirty="0" err="1"/>
              <a:t>see</a:t>
            </a:r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73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F1B58F-628D-4D68-8DD4-6EFD476A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C3A45B-37F4-4AB6-A180-1ACA1C16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70" y="299598"/>
            <a:ext cx="4432443" cy="44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8243884" cy="3706384"/>
          </a:xfrm>
        </p:spPr>
        <p:txBody>
          <a:bodyPr/>
          <a:lstStyle/>
          <a:p>
            <a:r>
              <a:rPr lang="de-DE" dirty="0"/>
              <a:t>Execute Docker-Containers </a:t>
            </a:r>
          </a:p>
          <a:p>
            <a:pPr lvl="1"/>
            <a:r>
              <a:rPr lang="de-DE" dirty="0"/>
              <a:t>But: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de-DE" dirty="0"/>
          </a:p>
          <a:p>
            <a:r>
              <a:rPr lang="de-DE" dirty="0"/>
              <a:t>Different Access-Levels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</a:t>
            </a:r>
          </a:p>
          <a:p>
            <a:r>
              <a:rPr lang="de-DE" dirty="0" err="1"/>
              <a:t>Parameterization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Commandline</a:t>
            </a:r>
            <a:r>
              <a:rPr lang="de-DE" dirty="0"/>
              <a:t> Arguments</a:t>
            </a:r>
          </a:p>
          <a:p>
            <a:r>
              <a:rPr lang="de-DE" dirty="0"/>
              <a:t>Supported Input:</a:t>
            </a:r>
          </a:p>
          <a:p>
            <a:pPr lvl="1"/>
            <a:r>
              <a:rPr lang="de-DE" dirty="0"/>
              <a:t>Text-Files</a:t>
            </a:r>
          </a:p>
          <a:p>
            <a:pPr lvl="1"/>
            <a:r>
              <a:rPr lang="de-DE" dirty="0"/>
              <a:t>GUI-Elements</a:t>
            </a:r>
          </a:p>
          <a:p>
            <a:pPr lvl="2"/>
            <a:r>
              <a:rPr lang="de-DE" dirty="0"/>
              <a:t>Checkbox,</a:t>
            </a:r>
          </a:p>
          <a:p>
            <a:pPr lvl="2"/>
            <a:r>
              <a:rPr lang="de-DE" dirty="0"/>
              <a:t>Dropdown,</a:t>
            </a:r>
          </a:p>
          <a:p>
            <a:pPr lvl="2"/>
            <a:r>
              <a:rPr lang="de-DE" dirty="0"/>
              <a:t>Slider,</a:t>
            </a:r>
          </a:p>
          <a:p>
            <a:pPr lvl="2"/>
            <a:r>
              <a:rPr lang="de-DE" dirty="0"/>
              <a:t>Input-Field,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E5FC61-8E09-4757-998D-231669BF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18191" r="10764" b="43570"/>
          <a:stretch/>
        </p:blipFill>
        <p:spPr>
          <a:xfrm>
            <a:off x="5409973" y="412123"/>
            <a:ext cx="2707868" cy="43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506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715</Words>
  <Application>Microsoft Office PowerPoint</Application>
  <PresentationFormat>Bildschirmpräsentation (16:9)</PresentationFormat>
  <Paragraphs>219</Paragraphs>
  <Slides>25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Consolas</vt:lpstr>
      <vt:lpstr>Uni_Stuttgart</vt:lpstr>
      <vt:lpstr>Acrobat Document</vt:lpstr>
      <vt:lpstr>Generating Web Applications with ViPLab</vt:lpstr>
      <vt:lpstr>Overview</vt:lpstr>
      <vt:lpstr>Introduction to ViPLab</vt:lpstr>
      <vt:lpstr>Introduction to ViPLab</vt:lpstr>
      <vt:lpstr>Introduction to ViPLab</vt:lpstr>
      <vt:lpstr>Introduction to ViPLab</vt:lpstr>
      <vt:lpstr>Introduction to ViPLab</vt:lpstr>
      <vt:lpstr>Introduction to ViPLab</vt:lpstr>
      <vt:lpstr>What can be realized using ViPLab?</vt:lpstr>
      <vt:lpstr>What can be realized using ViPLab?</vt:lpstr>
      <vt:lpstr>Configuration</vt:lpstr>
      <vt:lpstr>Configuration</vt:lpstr>
      <vt:lpstr>Configuration</vt:lpstr>
      <vt:lpstr>Configuration</vt:lpstr>
      <vt:lpstr>Configuration</vt:lpstr>
      <vt:lpstr>Configuration</vt:lpstr>
      <vt:lpstr>Configuration</vt:lpstr>
      <vt:lpstr>Example</vt:lpstr>
      <vt:lpstr>Example</vt:lpstr>
      <vt:lpstr>Example</vt:lpstr>
      <vt:lpstr>Tutorial</vt:lpstr>
      <vt:lpstr>Tutorial</vt:lpstr>
      <vt:lpstr>Tutorial</vt:lpstr>
      <vt:lpstr>Important Links</vt:lpstr>
      <vt:lpstr>Errors &amp;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2022-09-28T17:00:18Z</dcterms:modified>
</cp:coreProperties>
</file>